
<file path=[Content_Types].xml><?xml version="1.0" encoding="utf-8"?>
<Types xmlns="http://schemas.openxmlformats.org/package/2006/content-types">
  <Default Extension="png" ContentType="image/png"/>
  <Default Extension="m4a" ContentType="audio/unknown"/>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876" y="-11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9/15/2022</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9/15/2022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9/15/2022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9/15/2022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9/15/2022</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9/15/2022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9/15/2022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9/15/2022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9/15/2022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مع تسمية توضيحية">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9/15/2022</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مع تسمية توضيحية">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9/15/2022</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r">
              <a:defRPr sz="1200" baseline="0">
                <a:solidFill>
                  <a:schemeClr val="tx2"/>
                </a:solidFill>
              </a:defRPr>
            </a:lvl1pPr>
          </a:lstStyle>
          <a:p>
            <a:fld id="{87DE6118-2437-4B30-8E3C-4D2BE6020583}" type="datetimeFigureOut">
              <a:rPr lang="en-US" dirty="0"/>
              <a:pPr/>
              <a:t>9/15/2022</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r">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r" defTabSz="914400" rtl="1"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m4a"/><Relationship Id="rId1" Type="http://schemas.microsoft.com/office/2007/relationships/media" Target="../media/media1.m4a"/><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2.m4a"/><Relationship Id="rId1" Type="http://schemas.microsoft.com/office/2007/relationships/media" Target="../media/media2.m4a"/><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3.m4a"/><Relationship Id="rId1" Type="http://schemas.microsoft.com/office/2007/relationships/media" Target="../media/media3.m4a"/><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4.m4a"/><Relationship Id="rId1" Type="http://schemas.microsoft.com/office/2007/relationships/media" Target="../media/media4.m4a"/><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5.m4a"/><Relationship Id="rId1" Type="http://schemas.microsoft.com/office/2007/relationships/media" Target="../media/media5.m4a"/><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F820B2CE-C665-954E-520B-34193937C9DF}"/>
              </a:ext>
            </a:extLst>
          </p:cNvPr>
          <p:cNvSpPr>
            <a:spLocks noGrp="1"/>
          </p:cNvSpPr>
          <p:nvPr>
            <p:ph type="ctrTitle"/>
          </p:nvPr>
        </p:nvSpPr>
        <p:spPr>
          <a:xfrm>
            <a:off x="2941681" y="-967619"/>
            <a:ext cx="9737942" cy="2255594"/>
          </a:xfrm>
        </p:spPr>
        <p:txBody>
          <a:bodyPr/>
          <a:lstStyle/>
          <a:p>
            <a:r>
              <a:rPr lang="ar-IQ" sz="4400">
                <a:solidFill>
                  <a:schemeClr val="accent5">
                    <a:lumMod val="50000"/>
                  </a:schemeClr>
                </a:solidFill>
              </a:rPr>
              <a:t>جامعة البصرة /كلية التربيه للبنات </a:t>
            </a:r>
          </a:p>
        </p:txBody>
      </p:sp>
      <p:sp>
        <p:nvSpPr>
          <p:cNvPr id="3" name="عنوان فرعي 2">
            <a:extLst>
              <a:ext uri="{FF2B5EF4-FFF2-40B4-BE49-F238E27FC236}">
                <a16:creationId xmlns:a16="http://schemas.microsoft.com/office/drawing/2014/main" xmlns="" id="{E3B3E4AD-4A9B-0309-6C79-33D20AB74157}"/>
              </a:ext>
            </a:extLst>
          </p:cNvPr>
          <p:cNvSpPr>
            <a:spLocks noGrp="1"/>
          </p:cNvSpPr>
          <p:nvPr>
            <p:ph type="subTitle" idx="1"/>
          </p:nvPr>
        </p:nvSpPr>
        <p:spPr>
          <a:xfrm>
            <a:off x="1251857" y="2178279"/>
            <a:ext cx="10075333" cy="4679721"/>
          </a:xfrm>
        </p:spPr>
        <p:txBody>
          <a:bodyPr>
            <a:noAutofit/>
          </a:bodyPr>
          <a:lstStyle/>
          <a:p>
            <a:endParaRPr lang="ar-IQ" sz="2800" dirty="0">
              <a:solidFill>
                <a:schemeClr val="accent6">
                  <a:lumMod val="75000"/>
                </a:schemeClr>
              </a:solidFill>
            </a:endParaRPr>
          </a:p>
          <a:p>
            <a:r>
              <a:rPr lang="ar-IQ" sz="2800" dirty="0">
                <a:solidFill>
                  <a:schemeClr val="accent6">
                    <a:lumMod val="75000"/>
                  </a:schemeClr>
                </a:solidFill>
              </a:rPr>
              <a:t>القسم: العلوم التربوية والنفسية</a:t>
            </a:r>
          </a:p>
          <a:p>
            <a:endParaRPr lang="ar-IQ" sz="2800" dirty="0">
              <a:solidFill>
                <a:schemeClr val="accent6">
                  <a:lumMod val="75000"/>
                </a:schemeClr>
              </a:solidFill>
            </a:endParaRPr>
          </a:p>
          <a:p>
            <a:r>
              <a:rPr lang="ar-IQ" sz="2800" dirty="0" err="1">
                <a:solidFill>
                  <a:schemeClr val="accent6">
                    <a:lumMod val="75000"/>
                  </a:schemeClr>
                </a:solidFill>
              </a:rPr>
              <a:t>المرحلة:الثالثة</a:t>
            </a:r>
            <a:endParaRPr lang="ar-IQ" sz="2800" dirty="0">
              <a:solidFill>
                <a:schemeClr val="accent6">
                  <a:lumMod val="75000"/>
                </a:schemeClr>
              </a:solidFill>
            </a:endParaRPr>
          </a:p>
        </p:txBody>
      </p:sp>
      <p:sp>
        <p:nvSpPr>
          <p:cNvPr id="5" name="مربع نص 4">
            <a:extLst>
              <a:ext uri="{FF2B5EF4-FFF2-40B4-BE49-F238E27FC236}">
                <a16:creationId xmlns:a16="http://schemas.microsoft.com/office/drawing/2014/main" xmlns="" id="{555E8870-4F1C-7E22-0517-193723DF387A}"/>
              </a:ext>
            </a:extLst>
          </p:cNvPr>
          <p:cNvSpPr txBox="1"/>
          <p:nvPr/>
        </p:nvSpPr>
        <p:spPr>
          <a:xfrm flipH="1">
            <a:off x="4934857" y="5001251"/>
            <a:ext cx="5563809" cy="369332"/>
          </a:xfrm>
          <a:prstGeom prst="rect">
            <a:avLst/>
          </a:prstGeom>
          <a:noFill/>
        </p:spPr>
        <p:txBody>
          <a:bodyPr wrap="square" rtlCol="1">
            <a:spAutoFit/>
          </a:bodyPr>
          <a:lstStyle/>
          <a:p>
            <a:pPr algn="r"/>
            <a:r>
              <a:rPr lang="ar-IQ"/>
              <a:t>🌸🌸</a:t>
            </a:r>
          </a:p>
        </p:txBody>
      </p:sp>
      <p:sp>
        <p:nvSpPr>
          <p:cNvPr id="6" name="مربع نص 5">
            <a:extLst>
              <a:ext uri="{FF2B5EF4-FFF2-40B4-BE49-F238E27FC236}">
                <a16:creationId xmlns:a16="http://schemas.microsoft.com/office/drawing/2014/main" xmlns="" id="{71DA3D92-9958-BC1B-5893-B1EAC767AFCF}"/>
              </a:ext>
            </a:extLst>
          </p:cNvPr>
          <p:cNvSpPr txBox="1"/>
          <p:nvPr/>
        </p:nvSpPr>
        <p:spPr>
          <a:xfrm>
            <a:off x="344714" y="1287975"/>
            <a:ext cx="2364619" cy="369332"/>
          </a:xfrm>
          <a:prstGeom prst="rect">
            <a:avLst/>
          </a:prstGeom>
          <a:noFill/>
        </p:spPr>
        <p:txBody>
          <a:bodyPr wrap="square" rtlCol="1">
            <a:spAutoFit/>
          </a:bodyPr>
          <a:lstStyle/>
          <a:p>
            <a:pPr algn="r"/>
            <a:r>
              <a:rPr lang="ar-IQ"/>
              <a:t>🌸🌸</a:t>
            </a:r>
          </a:p>
        </p:txBody>
      </p:sp>
    </p:spTree>
    <p:extLst>
      <p:ext uri="{BB962C8B-B14F-4D97-AF65-F5344CB8AC3E}">
        <p14:creationId xmlns:p14="http://schemas.microsoft.com/office/powerpoint/2010/main" val="9241793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D9C60EB6-E0F4-2B4F-BB3C-7A3231DB41B7}"/>
              </a:ext>
            </a:extLst>
          </p:cNvPr>
          <p:cNvSpPr>
            <a:spLocks noGrp="1"/>
          </p:cNvSpPr>
          <p:nvPr>
            <p:ph type="title"/>
          </p:nvPr>
        </p:nvSpPr>
        <p:spPr/>
        <p:txBody>
          <a:bodyPr/>
          <a:lstStyle/>
          <a:p>
            <a:r>
              <a:rPr lang="ar-IQ" b="1">
                <a:solidFill>
                  <a:schemeClr val="accent6"/>
                </a:solidFill>
              </a:rPr>
              <a:t>طريقه الاستجواب</a:t>
            </a:r>
            <a:r>
              <a:rPr lang="ar-IQ"/>
              <a:t> </a:t>
            </a:r>
          </a:p>
        </p:txBody>
      </p:sp>
      <p:sp>
        <p:nvSpPr>
          <p:cNvPr id="3" name="عنصر نائب للمحتوى 2">
            <a:extLst>
              <a:ext uri="{FF2B5EF4-FFF2-40B4-BE49-F238E27FC236}">
                <a16:creationId xmlns:a16="http://schemas.microsoft.com/office/drawing/2014/main" xmlns="" id="{B16B6D40-D054-2283-6F5F-DDE34DC21C4E}"/>
              </a:ext>
            </a:extLst>
          </p:cNvPr>
          <p:cNvSpPr>
            <a:spLocks noGrp="1"/>
          </p:cNvSpPr>
          <p:nvPr>
            <p:ph idx="1"/>
          </p:nvPr>
        </p:nvSpPr>
        <p:spPr>
          <a:xfrm>
            <a:off x="1049867" y="2171700"/>
            <a:ext cx="10537371" cy="4686300"/>
          </a:xfrm>
        </p:spPr>
        <p:txBody>
          <a:bodyPr>
            <a:normAutofit/>
          </a:bodyPr>
          <a:lstStyle/>
          <a:p>
            <a:pPr marL="0" indent="0">
              <a:buNone/>
            </a:pPr>
            <a:r>
              <a:rPr lang="ar-IQ" sz="2800"/>
              <a:t>الطريقة التي تعتمد على طرح الأسئلة من قبل المعلم وطلب الإجابة عنها من قبل الطلاب فهي (سؤال وجواب ) وبذلك عرف الاستجواب:</a:t>
            </a:r>
          </a:p>
        </p:txBody>
      </p:sp>
      <p:sp>
        <p:nvSpPr>
          <p:cNvPr id="4" name="مربع نص 3">
            <a:extLst>
              <a:ext uri="{FF2B5EF4-FFF2-40B4-BE49-F238E27FC236}">
                <a16:creationId xmlns:a16="http://schemas.microsoft.com/office/drawing/2014/main" xmlns="" id="{8DA41CF3-953B-18DC-4BB2-8482DDEB2FFF}"/>
              </a:ext>
            </a:extLst>
          </p:cNvPr>
          <p:cNvSpPr txBox="1"/>
          <p:nvPr/>
        </p:nvSpPr>
        <p:spPr>
          <a:xfrm>
            <a:off x="1371600" y="4213981"/>
            <a:ext cx="10215638" cy="1384995"/>
          </a:xfrm>
          <a:prstGeom prst="rect">
            <a:avLst/>
          </a:prstGeom>
          <a:noFill/>
        </p:spPr>
        <p:txBody>
          <a:bodyPr wrap="square" rtlCol="1">
            <a:spAutoFit/>
          </a:bodyPr>
          <a:lstStyle/>
          <a:p>
            <a:pPr algn="r"/>
            <a:r>
              <a:rPr lang="ar-IQ" sz="2800"/>
              <a:t>الاستجواب: هو فن توجيه الأسئلة من المعلم الى الطلاب وتلقي أجوبتهم طيلة فترة الدرس بحيث تغطي عناصر الدرس وأجزائه بصورة كاملة</a:t>
            </a:r>
          </a:p>
        </p:txBody>
      </p:sp>
      <p:pic>
        <p:nvPicPr>
          <p:cNvPr id="5" name="tmpAudioRecording.m4a">
            <a:hlinkClick r:id="" action="ppaction://media"/>
            <a:extLst>
              <a:ext uri="{FF2B5EF4-FFF2-40B4-BE49-F238E27FC236}">
                <a16:creationId xmlns:a16="http://schemas.microsoft.com/office/drawing/2014/main" xmlns="" id="{970A8FEF-9C0F-E9EF-B250-A37E55619548}"/>
              </a:ext>
            </a:extLst>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604763" y="6047619"/>
            <a:ext cx="955523" cy="607966"/>
          </a:xfrm>
          <a:prstGeom prst="rect">
            <a:avLst/>
          </a:prstGeom>
        </p:spPr>
      </p:pic>
    </p:spTree>
    <p:extLst>
      <p:ext uri="{BB962C8B-B14F-4D97-AF65-F5344CB8AC3E}">
        <p14:creationId xmlns:p14="http://schemas.microsoft.com/office/powerpoint/2010/main" val="334509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StopAudio" delay="0">
                      <p:tgtEl>
                        <p:sldTgt/>
                      </p:tgtEl>
                    </p:cond>
                  </p:endCondLst>
                </p:cTn>
                <p:tgtEl>
                  <p:spTgt spid="5"/>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19F42315-1A52-A4D6-F6FC-7CAADF3C9744}"/>
              </a:ext>
            </a:extLst>
          </p:cNvPr>
          <p:cNvSpPr>
            <a:spLocks noGrp="1"/>
          </p:cNvSpPr>
          <p:nvPr>
            <p:ph type="title"/>
          </p:nvPr>
        </p:nvSpPr>
        <p:spPr/>
        <p:txBody>
          <a:bodyPr/>
          <a:lstStyle/>
          <a:p>
            <a:r>
              <a:rPr lang="ar-IQ" b="1">
                <a:solidFill>
                  <a:schemeClr val="accent6"/>
                </a:solidFill>
              </a:rPr>
              <a:t>شروط استعمال أسلوب الاستجواب</a:t>
            </a:r>
          </a:p>
        </p:txBody>
      </p:sp>
      <p:sp>
        <p:nvSpPr>
          <p:cNvPr id="3" name="عنصر نائب للمحتوى 2">
            <a:extLst>
              <a:ext uri="{FF2B5EF4-FFF2-40B4-BE49-F238E27FC236}">
                <a16:creationId xmlns:a16="http://schemas.microsoft.com/office/drawing/2014/main" xmlns="" id="{7A9BA2AA-9B08-A92E-25E5-23C97999D285}"/>
              </a:ext>
            </a:extLst>
          </p:cNvPr>
          <p:cNvSpPr>
            <a:spLocks noGrp="1"/>
          </p:cNvSpPr>
          <p:nvPr>
            <p:ph idx="1"/>
          </p:nvPr>
        </p:nvSpPr>
        <p:spPr>
          <a:xfrm>
            <a:off x="1468362" y="1898952"/>
            <a:ext cx="9601200" cy="4959047"/>
          </a:xfrm>
        </p:spPr>
        <p:txBody>
          <a:bodyPr/>
          <a:lstStyle/>
          <a:p>
            <a:pPr marL="0" indent="0">
              <a:buNone/>
            </a:pPr>
            <a:r>
              <a:rPr lang="ar-IQ"/>
              <a:t>1</a:t>
            </a:r>
            <a:r>
              <a:rPr lang="ar-IQ" sz="2800"/>
              <a:t>_ أن لا يجعل من الطريقة وسيلة لتهديد الطلبة ، حيث يشعر ان الطلاب لا يجيدون أداء مهارة ما، أو فهم معلومات معينة.</a:t>
            </a:r>
          </a:p>
        </p:txBody>
      </p:sp>
      <p:sp>
        <p:nvSpPr>
          <p:cNvPr id="4" name="مربع نص 3">
            <a:extLst>
              <a:ext uri="{FF2B5EF4-FFF2-40B4-BE49-F238E27FC236}">
                <a16:creationId xmlns:a16="http://schemas.microsoft.com/office/drawing/2014/main" xmlns="" id="{53AC4481-C802-FB6C-0F64-7C1D347D0D98}"/>
              </a:ext>
            </a:extLst>
          </p:cNvPr>
          <p:cNvSpPr txBox="1"/>
          <p:nvPr/>
        </p:nvSpPr>
        <p:spPr>
          <a:xfrm>
            <a:off x="1942495" y="3993803"/>
            <a:ext cx="9127067" cy="1384995"/>
          </a:xfrm>
          <a:prstGeom prst="rect">
            <a:avLst/>
          </a:prstGeom>
          <a:noFill/>
        </p:spPr>
        <p:txBody>
          <a:bodyPr wrap="square" rtlCol="1">
            <a:spAutoFit/>
          </a:bodyPr>
          <a:lstStyle/>
          <a:p>
            <a:pPr algn="r"/>
            <a:r>
              <a:rPr lang="ar-IQ" sz="2800"/>
              <a:t>2_ أن يحدد مسبقا لهم ومعهم انه في حصة معينة  يقوم باختبار الطلبة بهذه الوسيلة أو بغيرها وفي الموضوع المحدد كي يهيئوا أنفسهم للاختبار.</a:t>
            </a:r>
          </a:p>
        </p:txBody>
      </p:sp>
      <p:pic>
        <p:nvPicPr>
          <p:cNvPr id="5" name="tmpAudioRecording.m4a">
            <a:hlinkClick r:id="" action="ppaction://media"/>
            <a:extLst>
              <a:ext uri="{FF2B5EF4-FFF2-40B4-BE49-F238E27FC236}">
                <a16:creationId xmlns:a16="http://schemas.microsoft.com/office/drawing/2014/main" xmlns="" id="{AA81664E-95F0-D0A9-C099-7F73BDF3B972}"/>
              </a:ext>
            </a:extLst>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931333" y="5378797"/>
            <a:ext cx="695175" cy="1479202"/>
          </a:xfrm>
          <a:prstGeom prst="rect">
            <a:avLst/>
          </a:prstGeom>
        </p:spPr>
      </p:pic>
    </p:spTree>
    <p:extLst>
      <p:ext uri="{BB962C8B-B14F-4D97-AF65-F5344CB8AC3E}">
        <p14:creationId xmlns:p14="http://schemas.microsoft.com/office/powerpoint/2010/main" val="463395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StopAudio" delay="0">
                      <p:tgtEl>
                        <p:sldTgt/>
                      </p:tgtEl>
                    </p:cond>
                  </p:endCondLst>
                </p:cTn>
                <p:tgtEl>
                  <p:spTgt spid="5"/>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00BB2A34-4333-76ED-F79F-34FA3E24B0D2}"/>
              </a:ext>
            </a:extLst>
          </p:cNvPr>
          <p:cNvSpPr>
            <a:spLocks noGrp="1"/>
          </p:cNvSpPr>
          <p:nvPr>
            <p:ph type="title"/>
          </p:nvPr>
        </p:nvSpPr>
        <p:spPr>
          <a:xfrm>
            <a:off x="1221619" y="278190"/>
            <a:ext cx="9811657" cy="2431142"/>
          </a:xfrm>
        </p:spPr>
        <p:txBody>
          <a:bodyPr>
            <a:normAutofit/>
          </a:bodyPr>
          <a:lstStyle/>
          <a:p>
            <a:r>
              <a:rPr lang="ar-IQ" sz="2800"/>
              <a:t>3_ ان يستشعر الطلبة أثنا هذه الوسيلة التقويمية، بالاطمئنان والبعد عن التوتر، اللذين من حق الطلبة ان لا يحسوا بهما في كل مواقف حياتهم بالمدرسة وخارجها</a:t>
            </a:r>
          </a:p>
        </p:txBody>
      </p:sp>
      <p:sp>
        <p:nvSpPr>
          <p:cNvPr id="3" name="عنصر نائب للمحتوى 2">
            <a:extLst>
              <a:ext uri="{FF2B5EF4-FFF2-40B4-BE49-F238E27FC236}">
                <a16:creationId xmlns:a16="http://schemas.microsoft.com/office/drawing/2014/main" xmlns="" id="{62182B3E-E7C1-0E74-DA9D-CB458F554877}"/>
              </a:ext>
            </a:extLst>
          </p:cNvPr>
          <p:cNvSpPr>
            <a:spLocks noGrp="1"/>
          </p:cNvSpPr>
          <p:nvPr>
            <p:ph idx="1"/>
          </p:nvPr>
        </p:nvSpPr>
        <p:spPr>
          <a:xfrm>
            <a:off x="1625600" y="1995714"/>
            <a:ext cx="9601200" cy="2676677"/>
          </a:xfrm>
        </p:spPr>
        <p:txBody>
          <a:bodyPr>
            <a:normAutofit/>
          </a:bodyPr>
          <a:lstStyle/>
          <a:p>
            <a:pPr marL="0" indent="0">
              <a:buNone/>
            </a:pPr>
            <a:r>
              <a:rPr lang="ar-IQ" sz="2800"/>
              <a:t>4_ ان يتبادل المعلم وطلابه مواقف الاستجابة، اذ لأبأس ان يتيح المعلم لبعضهم ان يقوموا بمزاولة الدور مع زملائهم ومع معلمهم أيضا فمثل هذه المواقف تنمي شخصية المتعلمين.</a:t>
            </a:r>
          </a:p>
        </p:txBody>
      </p:sp>
      <p:sp>
        <p:nvSpPr>
          <p:cNvPr id="4" name="مربع نص 3">
            <a:extLst>
              <a:ext uri="{FF2B5EF4-FFF2-40B4-BE49-F238E27FC236}">
                <a16:creationId xmlns:a16="http://schemas.microsoft.com/office/drawing/2014/main" xmlns="" id="{ACC7A56F-0C86-6940-23FB-E1D707C8F5E0}"/>
              </a:ext>
            </a:extLst>
          </p:cNvPr>
          <p:cNvSpPr txBox="1"/>
          <p:nvPr/>
        </p:nvSpPr>
        <p:spPr>
          <a:xfrm>
            <a:off x="1802190" y="3578981"/>
            <a:ext cx="9601199" cy="2677656"/>
          </a:xfrm>
          <a:prstGeom prst="rect">
            <a:avLst/>
          </a:prstGeom>
          <a:noFill/>
        </p:spPr>
        <p:txBody>
          <a:bodyPr wrap="square" rtlCol="1">
            <a:spAutoFit/>
          </a:bodyPr>
          <a:lstStyle/>
          <a:p>
            <a:pPr algn="r"/>
            <a:r>
              <a:rPr lang="ar-IQ" sz="2800"/>
              <a:t> ان الاستجابة تقوم في معظمها على التفاعل اللفظي، أسئلة المعلم واستجابات التلاميذ، ومن هنا كان ضروريا ان تكون الأسئلة الملقاة على الطلبة محددة تماما، واضحة وغير ملبسة سليمة في مضمونها ولغتها، متنوعة لا تنحى منحى واحدا في محتواها، وأن تتنوع أشكالها في الأداء شفويا وكتابيا كي تحقق إغراضا وأهدافا تربوية كبيرة وواسعة.</a:t>
            </a:r>
          </a:p>
        </p:txBody>
      </p:sp>
      <p:pic>
        <p:nvPicPr>
          <p:cNvPr id="5" name="tmpAudioRecording.m4a">
            <a:hlinkClick r:id="" action="ppaction://media"/>
            <a:extLst>
              <a:ext uri="{FF2B5EF4-FFF2-40B4-BE49-F238E27FC236}">
                <a16:creationId xmlns:a16="http://schemas.microsoft.com/office/drawing/2014/main" xmlns="" id="{066F7433-F0AA-690A-C001-BEC272571E32}"/>
              </a:ext>
            </a:extLst>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788611" y="5987143"/>
            <a:ext cx="1587057" cy="592667"/>
          </a:xfrm>
          <a:prstGeom prst="rect">
            <a:avLst/>
          </a:prstGeom>
        </p:spPr>
      </p:pic>
    </p:spTree>
    <p:extLst>
      <p:ext uri="{BB962C8B-B14F-4D97-AF65-F5344CB8AC3E}">
        <p14:creationId xmlns:p14="http://schemas.microsoft.com/office/powerpoint/2010/main" val="117836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StopAudio" delay="0">
                      <p:tgtEl>
                        <p:sldTgt/>
                      </p:tgtEl>
                    </p:cond>
                  </p:endCondLst>
                </p:cTn>
                <p:tgtEl>
                  <p:spTgt spid="5"/>
                </p:tgtEl>
              </p:cMediaNode>
            </p:audi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38B659D0-BF0F-1EBA-AF9B-08DDEADC2B71}"/>
              </a:ext>
            </a:extLst>
          </p:cNvPr>
          <p:cNvSpPr>
            <a:spLocks noGrp="1"/>
          </p:cNvSpPr>
          <p:nvPr>
            <p:ph type="title"/>
          </p:nvPr>
        </p:nvSpPr>
        <p:spPr>
          <a:xfrm>
            <a:off x="1407886" y="637419"/>
            <a:ext cx="9601200" cy="1485900"/>
          </a:xfrm>
        </p:spPr>
        <p:txBody>
          <a:bodyPr/>
          <a:lstStyle/>
          <a:p>
            <a:r>
              <a:rPr lang="ar-IQ" b="1">
                <a:solidFill>
                  <a:schemeClr val="accent6"/>
                </a:solidFill>
              </a:rPr>
              <a:t>ايجابيات طريقة الاستجواب</a:t>
            </a:r>
          </a:p>
        </p:txBody>
      </p:sp>
      <p:sp>
        <p:nvSpPr>
          <p:cNvPr id="3" name="عنصر نائب للمحتوى 2">
            <a:extLst>
              <a:ext uri="{FF2B5EF4-FFF2-40B4-BE49-F238E27FC236}">
                <a16:creationId xmlns:a16="http://schemas.microsoft.com/office/drawing/2014/main" xmlns="" id="{F4D1066C-D50A-9A4D-F8C9-568E76915711}"/>
              </a:ext>
            </a:extLst>
          </p:cNvPr>
          <p:cNvSpPr>
            <a:spLocks noGrp="1"/>
          </p:cNvSpPr>
          <p:nvPr>
            <p:ph idx="1"/>
          </p:nvPr>
        </p:nvSpPr>
        <p:spPr>
          <a:xfrm>
            <a:off x="1347409" y="1522348"/>
            <a:ext cx="10784115" cy="5099793"/>
          </a:xfrm>
        </p:spPr>
        <p:txBody>
          <a:bodyPr/>
          <a:lstStyle/>
          <a:p>
            <a:pPr marL="0" indent="0">
              <a:buNone/>
            </a:pPr>
            <a:r>
              <a:rPr lang="ar-IQ"/>
              <a:t>1</a:t>
            </a:r>
            <a:r>
              <a:rPr lang="ar-IQ" sz="2800"/>
              <a:t>- يستطيع المعلم التعرف على كثير من الأمور التي تدور في أذهان المتعلمين وذلك من خلال اجاباتهم عن أسئلته.</a:t>
            </a:r>
          </a:p>
        </p:txBody>
      </p:sp>
      <p:sp>
        <p:nvSpPr>
          <p:cNvPr id="4" name="مربع نص 3">
            <a:extLst>
              <a:ext uri="{FF2B5EF4-FFF2-40B4-BE49-F238E27FC236}">
                <a16:creationId xmlns:a16="http://schemas.microsoft.com/office/drawing/2014/main" xmlns="" id="{CDDF940F-2E1A-5858-C197-0CB64ECC0860}"/>
              </a:ext>
            </a:extLst>
          </p:cNvPr>
          <p:cNvSpPr txBox="1"/>
          <p:nvPr/>
        </p:nvSpPr>
        <p:spPr>
          <a:xfrm>
            <a:off x="1998134" y="2846613"/>
            <a:ext cx="10133390" cy="975482"/>
          </a:xfrm>
          <a:prstGeom prst="rect">
            <a:avLst/>
          </a:prstGeom>
          <a:noFill/>
        </p:spPr>
        <p:txBody>
          <a:bodyPr wrap="square" rtlCol="1">
            <a:spAutoFit/>
          </a:bodyPr>
          <a:lstStyle/>
          <a:p>
            <a:pPr algn="r"/>
            <a:r>
              <a:rPr lang="ar-IQ"/>
              <a:t>2-</a:t>
            </a:r>
            <a:r>
              <a:rPr lang="ar-IQ" sz="2800"/>
              <a:t> يمكن للمعلم أن يكتشف ماذا كان طلابه يعون شيئا من الحقائق حول موضوع الدرس ام لا.</a:t>
            </a:r>
          </a:p>
        </p:txBody>
      </p:sp>
      <p:sp>
        <p:nvSpPr>
          <p:cNvPr id="5" name="مربع نص 4">
            <a:extLst>
              <a:ext uri="{FF2B5EF4-FFF2-40B4-BE49-F238E27FC236}">
                <a16:creationId xmlns:a16="http://schemas.microsoft.com/office/drawing/2014/main" xmlns="" id="{B072EE8E-7F0D-F713-1845-2DF38778FF00}"/>
              </a:ext>
            </a:extLst>
          </p:cNvPr>
          <p:cNvSpPr txBox="1"/>
          <p:nvPr/>
        </p:nvSpPr>
        <p:spPr>
          <a:xfrm>
            <a:off x="2224314" y="4199246"/>
            <a:ext cx="9907210" cy="954107"/>
          </a:xfrm>
          <a:prstGeom prst="rect">
            <a:avLst/>
          </a:prstGeom>
          <a:noFill/>
        </p:spPr>
        <p:txBody>
          <a:bodyPr wrap="square" rtlCol="1">
            <a:spAutoFit/>
          </a:bodyPr>
          <a:lstStyle/>
          <a:p>
            <a:pPr algn="r"/>
            <a:r>
              <a:rPr lang="ar-IQ"/>
              <a:t>3- </a:t>
            </a:r>
            <a:r>
              <a:rPr lang="ar-IQ" sz="2800"/>
              <a:t>يستطيع المعلم من خلال الأسئلة ان يتعرف في طلابه القدرة على التفكير.</a:t>
            </a:r>
          </a:p>
        </p:txBody>
      </p:sp>
      <p:sp>
        <p:nvSpPr>
          <p:cNvPr id="6" name="مربع نص 5">
            <a:extLst>
              <a:ext uri="{FF2B5EF4-FFF2-40B4-BE49-F238E27FC236}">
                <a16:creationId xmlns:a16="http://schemas.microsoft.com/office/drawing/2014/main" xmlns="" id="{32704AC7-D75C-E4F1-9A16-C3EEC1569C64}"/>
              </a:ext>
            </a:extLst>
          </p:cNvPr>
          <p:cNvSpPr txBox="1"/>
          <p:nvPr/>
        </p:nvSpPr>
        <p:spPr>
          <a:xfrm>
            <a:off x="5272314" y="2514600"/>
            <a:ext cx="1828800" cy="1828800"/>
          </a:xfrm>
          <a:prstGeom prst="rect">
            <a:avLst/>
          </a:prstGeom>
          <a:noFill/>
        </p:spPr>
        <p:txBody>
          <a:bodyPr wrap="square" rtlCol="1">
            <a:spAutoFit/>
          </a:bodyPr>
          <a:lstStyle/>
          <a:p>
            <a:pPr algn="r"/>
            <a:endParaRPr lang="ar-IQ"/>
          </a:p>
        </p:txBody>
      </p:sp>
      <p:sp>
        <p:nvSpPr>
          <p:cNvPr id="7" name="مربع نص 6">
            <a:extLst>
              <a:ext uri="{FF2B5EF4-FFF2-40B4-BE49-F238E27FC236}">
                <a16:creationId xmlns:a16="http://schemas.microsoft.com/office/drawing/2014/main" xmlns="" id="{541A7B68-E0CF-37CB-D06F-BA6CC3B7AD5A}"/>
              </a:ext>
            </a:extLst>
          </p:cNvPr>
          <p:cNvSpPr txBox="1"/>
          <p:nvPr/>
        </p:nvSpPr>
        <p:spPr>
          <a:xfrm flipH="1">
            <a:off x="686549" y="5640604"/>
            <a:ext cx="11174790" cy="954107"/>
          </a:xfrm>
          <a:prstGeom prst="rect">
            <a:avLst/>
          </a:prstGeom>
          <a:noFill/>
        </p:spPr>
        <p:txBody>
          <a:bodyPr wrap="square" rtlCol="1">
            <a:spAutoFit/>
          </a:bodyPr>
          <a:lstStyle/>
          <a:p>
            <a:pPr algn="r"/>
            <a:r>
              <a:rPr lang="ar-IQ"/>
              <a:t>4</a:t>
            </a:r>
            <a:r>
              <a:rPr lang="ar-IQ" sz="2800"/>
              <a:t>_ يتمكن المتعلم من خلالها من مهارة التدريب على التعبير عن ذاته.</a:t>
            </a:r>
          </a:p>
          <a:p>
            <a:pPr algn="r"/>
            <a:r>
              <a:rPr lang="ar-IQ" sz="2800"/>
              <a:t>تركز هذه الطريقة على أن تجعل الطالب يستعمل فكرة لا مجرد ذاكرته.</a:t>
            </a:r>
          </a:p>
        </p:txBody>
      </p:sp>
      <p:pic>
        <p:nvPicPr>
          <p:cNvPr id="8" name="tmpAudioRecording.m4a">
            <a:hlinkClick r:id="" action="ppaction://media"/>
            <a:extLst>
              <a:ext uri="{FF2B5EF4-FFF2-40B4-BE49-F238E27FC236}">
                <a16:creationId xmlns:a16="http://schemas.microsoft.com/office/drawing/2014/main" xmlns="" id="{D3D27033-4817-2845-E9E5-4916CCCD89EC}"/>
              </a:ext>
            </a:extLst>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686551" y="3229429"/>
            <a:ext cx="734140" cy="2106223"/>
          </a:xfrm>
          <a:prstGeom prst="rect">
            <a:avLst/>
          </a:prstGeom>
        </p:spPr>
      </p:pic>
    </p:spTree>
    <p:extLst>
      <p:ext uri="{BB962C8B-B14F-4D97-AF65-F5344CB8AC3E}">
        <p14:creationId xmlns:p14="http://schemas.microsoft.com/office/powerpoint/2010/main" val="25744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8"/>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StopAudio" delay="0">
                      <p:tgtEl>
                        <p:sldTgt/>
                      </p:tgtEl>
                    </p:cond>
                  </p:endCondLst>
                </p:cTn>
                <p:tgtEl>
                  <p:spTgt spid="8"/>
                </p:tgtEl>
              </p:cMediaNode>
            </p:audi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12376C94-83EB-9C7C-37AD-6228375E5068}"/>
              </a:ext>
            </a:extLst>
          </p:cNvPr>
          <p:cNvSpPr>
            <a:spLocks noGrp="1"/>
          </p:cNvSpPr>
          <p:nvPr>
            <p:ph type="title"/>
          </p:nvPr>
        </p:nvSpPr>
        <p:spPr>
          <a:xfrm>
            <a:off x="386443" y="544285"/>
            <a:ext cx="11419114" cy="1245811"/>
          </a:xfrm>
        </p:spPr>
        <p:txBody>
          <a:bodyPr/>
          <a:lstStyle/>
          <a:p>
            <a:r>
              <a:rPr lang="ar-IQ" b="1">
                <a:solidFill>
                  <a:schemeClr val="accent6"/>
                </a:solidFill>
              </a:rPr>
              <a:t>عيوب طريقة الاستجواب</a:t>
            </a:r>
          </a:p>
        </p:txBody>
      </p:sp>
      <p:sp>
        <p:nvSpPr>
          <p:cNvPr id="3" name="عنصر نائب للمحتوى 2">
            <a:extLst>
              <a:ext uri="{FF2B5EF4-FFF2-40B4-BE49-F238E27FC236}">
                <a16:creationId xmlns:a16="http://schemas.microsoft.com/office/drawing/2014/main" xmlns="" id="{02CC2F87-D437-955B-9026-12DE3318CFB7}"/>
              </a:ext>
            </a:extLst>
          </p:cNvPr>
          <p:cNvSpPr>
            <a:spLocks noGrp="1"/>
          </p:cNvSpPr>
          <p:nvPr>
            <p:ph idx="1"/>
          </p:nvPr>
        </p:nvSpPr>
        <p:spPr>
          <a:xfrm>
            <a:off x="1295399" y="1790096"/>
            <a:ext cx="10510157" cy="3797904"/>
          </a:xfrm>
        </p:spPr>
        <p:txBody>
          <a:bodyPr>
            <a:normAutofit/>
          </a:bodyPr>
          <a:lstStyle/>
          <a:p>
            <a:r>
              <a:rPr lang="ar-IQ" sz="2800"/>
              <a:t>إذا لم ينتبه المعلم الى عنصر الوقت فقد ينتهي الوقت قبل ما ينتهي مما خطط له، وقد يتورط بعض المعلمين بالضغط على بعض الطلاب</a:t>
            </a:r>
          </a:p>
          <a:p>
            <a:pPr marL="0" indent="0">
              <a:buNone/>
            </a:pPr>
            <a:r>
              <a:rPr lang="ar-IQ" sz="2800"/>
              <a:t> بالأسئلة الثقيلة مما ينفرهم من الدرس.</a:t>
            </a:r>
          </a:p>
        </p:txBody>
      </p:sp>
      <p:sp>
        <p:nvSpPr>
          <p:cNvPr id="4" name="مربع نص 3">
            <a:extLst>
              <a:ext uri="{FF2B5EF4-FFF2-40B4-BE49-F238E27FC236}">
                <a16:creationId xmlns:a16="http://schemas.microsoft.com/office/drawing/2014/main" xmlns="" id="{56459374-53B7-2096-4CB2-3D9AF0B2E55B}"/>
              </a:ext>
            </a:extLst>
          </p:cNvPr>
          <p:cNvSpPr txBox="1"/>
          <p:nvPr/>
        </p:nvSpPr>
        <p:spPr>
          <a:xfrm>
            <a:off x="684286" y="4113798"/>
            <a:ext cx="11030857" cy="954107"/>
          </a:xfrm>
          <a:prstGeom prst="rect">
            <a:avLst/>
          </a:prstGeom>
          <a:noFill/>
        </p:spPr>
        <p:txBody>
          <a:bodyPr wrap="square" rtlCol="1">
            <a:spAutoFit/>
          </a:bodyPr>
          <a:lstStyle/>
          <a:p>
            <a:pPr algn="r"/>
            <a:r>
              <a:rPr lang="ar-IQ" sz="2800"/>
              <a:t>هناك بعض الطلاب يبادرون بالعديد من الأسئلة بحيث يصرفونه عن توجيه الأسئلة أليهم ومن ثم لا يعرف مستواهم الحقيقي.</a:t>
            </a:r>
          </a:p>
        </p:txBody>
      </p:sp>
      <p:pic>
        <p:nvPicPr>
          <p:cNvPr id="5" name="tmpAudioRecording.m4a">
            <a:hlinkClick r:id="" action="ppaction://media"/>
            <a:extLst>
              <a:ext uri="{FF2B5EF4-FFF2-40B4-BE49-F238E27FC236}">
                <a16:creationId xmlns:a16="http://schemas.microsoft.com/office/drawing/2014/main" xmlns="" id="{610FB133-F39E-47FD-F40C-B8A008BC6CB2}"/>
              </a:ext>
            </a:extLst>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flipV="1">
            <a:off x="798284" y="5188856"/>
            <a:ext cx="1076478" cy="1076478"/>
          </a:xfrm>
          <a:prstGeom prst="rect">
            <a:avLst/>
          </a:prstGeom>
        </p:spPr>
      </p:pic>
    </p:spTree>
    <p:extLst>
      <p:ext uri="{BB962C8B-B14F-4D97-AF65-F5344CB8AC3E}">
        <p14:creationId xmlns:p14="http://schemas.microsoft.com/office/powerpoint/2010/main" val="2369006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StopAudio" delay="0">
                      <p:tgtEl>
                        <p:sldTgt/>
                      </p:tgtEl>
                    </p:cond>
                  </p:endCondLst>
                </p:cTn>
                <p:tgtEl>
                  <p:spTgt spid="5"/>
                </p:tgtEl>
              </p:cMediaNode>
            </p:audi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88BDE88C-1FBF-988A-1D99-BE52AFCC0ED1}"/>
              </a:ext>
            </a:extLst>
          </p:cNvPr>
          <p:cNvSpPr>
            <a:spLocks noGrp="1"/>
          </p:cNvSpPr>
          <p:nvPr>
            <p:ph type="title"/>
          </p:nvPr>
        </p:nvSpPr>
        <p:spPr>
          <a:xfrm>
            <a:off x="-950687" y="2624667"/>
            <a:ext cx="10699448" cy="6325810"/>
          </a:xfrm>
        </p:spPr>
        <p:txBody>
          <a:bodyPr/>
          <a:lstStyle/>
          <a:p>
            <a:r>
              <a:rPr lang="ar-IQ" sz="5400" b="1" i="1">
                <a:solidFill>
                  <a:schemeClr val="accent6">
                    <a:lumMod val="75000"/>
                  </a:schemeClr>
                </a:solidFill>
              </a:rPr>
              <a:t>مع الشكر والتقدير</a:t>
            </a:r>
            <a:r>
              <a:rPr lang="ar-IQ" b="1" i="1">
                <a:solidFill>
                  <a:schemeClr val="accent6">
                    <a:lumMod val="75000"/>
                  </a:schemeClr>
                </a:solidFill>
              </a:rPr>
              <a:t> </a:t>
            </a:r>
          </a:p>
        </p:txBody>
      </p:sp>
      <p:sp>
        <p:nvSpPr>
          <p:cNvPr id="3" name="عنصر نائب للمحتوى 2">
            <a:extLst>
              <a:ext uri="{FF2B5EF4-FFF2-40B4-BE49-F238E27FC236}">
                <a16:creationId xmlns:a16="http://schemas.microsoft.com/office/drawing/2014/main" xmlns="" id="{D36BFCBD-F890-9451-D480-BF294FAEA8BF}"/>
              </a:ext>
            </a:extLst>
          </p:cNvPr>
          <p:cNvSpPr>
            <a:spLocks noGrp="1"/>
          </p:cNvSpPr>
          <p:nvPr>
            <p:ph idx="1"/>
          </p:nvPr>
        </p:nvSpPr>
        <p:spPr>
          <a:xfrm flipV="1">
            <a:off x="-595892" y="-8950476"/>
            <a:ext cx="9601200" cy="2205365"/>
          </a:xfrm>
        </p:spPr>
        <p:txBody>
          <a:bodyPr/>
          <a:lstStyle/>
          <a:p>
            <a:endParaRPr lang="ar-IQ"/>
          </a:p>
        </p:txBody>
      </p:sp>
    </p:spTree>
    <p:extLst>
      <p:ext uri="{BB962C8B-B14F-4D97-AF65-F5344CB8AC3E}">
        <p14:creationId xmlns:p14="http://schemas.microsoft.com/office/powerpoint/2010/main" val="2417447786"/>
      </p:ext>
    </p:extLst>
  </p:cSld>
  <p:clrMapOvr>
    <a:masterClrMapping/>
  </p:clrMapOvr>
</p:sld>
</file>

<file path=ppt/theme/theme1.xml><?xml version="1.0" encoding="utf-8"?>
<a:theme xmlns:a="http://schemas.openxmlformats.org/drawingml/2006/main" name="TF10001025">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TF10001025" id="{F9915BBD-9749-466F-995C-8C8D6A938EC0}" vid="{CF1D1A65-FC75-42D2-B7EF-D2991382DC6F}"/>
    </a:ext>
  </a:extLst>
</a:theme>
</file>

<file path=docProps/app.xml><?xml version="1.0" encoding="utf-8"?>
<Properties xmlns="http://schemas.openxmlformats.org/officeDocument/2006/extended-properties" xmlns:vt="http://schemas.openxmlformats.org/officeDocument/2006/docPropsVTypes">
  <TotalTime>0</TotalTime>
  <Words>304</Words>
  <Application>Microsoft Office PowerPoint</Application>
  <PresentationFormat>مخصص</PresentationFormat>
  <Paragraphs>27</Paragraphs>
  <Slides>7</Slides>
  <Notes>0</Notes>
  <HiddenSlides>0</HiddenSlides>
  <MMClips>5</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TF10001025</vt:lpstr>
      <vt:lpstr>جامعة البصرة /كلية التربيه للبنات </vt:lpstr>
      <vt:lpstr>طريقه الاستجواب </vt:lpstr>
      <vt:lpstr>شروط استعمال أسلوب الاستجواب</vt:lpstr>
      <vt:lpstr>3_ ان يستشعر الطلبة أثنا هذه الوسيلة التقويمية، بالاطمئنان والبعد عن التوتر، اللذين من حق الطلبة ان لا يحسوا بهما في كل مواقف حياتهم بالمدرسة وخارجها</vt:lpstr>
      <vt:lpstr>ايجابيات طريقة الاستجواب</vt:lpstr>
      <vt:lpstr>عيوب طريقة الاستجواب</vt:lpstr>
      <vt:lpstr>مع الشكر والتقدير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البصرة /كلية التربيه للبنات </dc:title>
  <dc:creator>abrahymhydralhydry@gmail.com</dc:creator>
  <cp:lastModifiedBy>dr anwar</cp:lastModifiedBy>
  <cp:revision>5</cp:revision>
  <dcterms:created xsi:type="dcterms:W3CDTF">2022-04-29T10:34:39Z</dcterms:created>
  <dcterms:modified xsi:type="dcterms:W3CDTF">2022-09-15T18:26:30Z</dcterms:modified>
</cp:coreProperties>
</file>